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2" r:id="rId1"/>
  </p:sldMasterIdLst>
  <p:notesMasterIdLst>
    <p:notesMasterId r:id="rId12"/>
  </p:notesMasterIdLst>
  <p:handoutMasterIdLst>
    <p:handoutMasterId r:id="rId13"/>
  </p:handoutMasterIdLst>
  <p:sldIdLst>
    <p:sldId id="256" r:id="rId2"/>
    <p:sldId id="257" r:id="rId3"/>
    <p:sldId id="261" r:id="rId4"/>
    <p:sldId id="264" r:id="rId5"/>
    <p:sldId id="263" r:id="rId6"/>
    <p:sldId id="267" r:id="rId7"/>
    <p:sldId id="265" r:id="rId8"/>
    <p:sldId id="268" r:id="rId9"/>
    <p:sldId id="269" r:id="rId10"/>
    <p:sldId id="258" r:id="rId11"/>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Motiva Sans" panose="020B0604020202020204" charset="0"/>
      <p:regular r:id="rId18"/>
      <p:bold r:id="rId19"/>
      <p:italic r:id="rId20"/>
      <p:boldItalic r:id="rId21"/>
    </p:embeddedFont>
    <p:embeddedFont>
      <p:font typeface="Wingdings 2" panose="050201020105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838"/>
    <a:srgbClr val="1B3038"/>
    <a:srgbClr val="171A21"/>
    <a:srgbClr val="282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015" autoAdjust="0"/>
  </p:normalViewPr>
  <p:slideViewPr>
    <p:cSldViewPr snapToGrid="0">
      <p:cViewPr varScale="1">
        <p:scale>
          <a:sx n="75" d="100"/>
          <a:sy n="75" d="100"/>
        </p:scale>
        <p:origin x="1908" y="6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glarcik, Jonah Christian - (jonahvenglarcik)" userId="bd729e24-c15b-432c-aa56-b5c9be64cf37" providerId="ADAL" clId="{6504EBE4-6933-4DFF-B00E-6E6677768884}"/>
    <pc:docChg chg="undo custSel modSld">
      <pc:chgData name="Venglarcik, Jonah Christian - (jonahvenglarcik)" userId="bd729e24-c15b-432c-aa56-b5c9be64cf37" providerId="ADAL" clId="{6504EBE4-6933-4DFF-B00E-6E6677768884}" dt="2020-10-11T19:01:15.303" v="55" actId="20577"/>
      <pc:docMkLst>
        <pc:docMk/>
      </pc:docMkLst>
      <pc:sldChg chg="modSp mod">
        <pc:chgData name="Venglarcik, Jonah Christian - (jonahvenglarcik)" userId="bd729e24-c15b-432c-aa56-b5c9be64cf37" providerId="ADAL" clId="{6504EBE4-6933-4DFF-B00E-6E6677768884}" dt="2020-10-11T19:01:15.303" v="55" actId="20577"/>
        <pc:sldMkLst>
          <pc:docMk/>
          <pc:sldMk cId="2737061464" sldId="261"/>
        </pc:sldMkLst>
        <pc:spChg chg="mod">
          <ac:chgData name="Venglarcik, Jonah Christian - (jonahvenglarcik)" userId="bd729e24-c15b-432c-aa56-b5c9be64cf37" providerId="ADAL" clId="{6504EBE4-6933-4DFF-B00E-6E6677768884}" dt="2020-10-11T19:01:15.303" v="55" actId="20577"/>
          <ac:spMkLst>
            <pc:docMk/>
            <pc:sldMk cId="2737061464" sldId="261"/>
            <ac:spMk id="3" creationId="{08B1222B-65BD-439F-A4B5-D9AE2BDBF912}"/>
          </ac:spMkLst>
        </pc:spChg>
        <pc:spChg chg="mod">
          <ac:chgData name="Venglarcik, Jonah Christian - (jonahvenglarcik)" userId="bd729e24-c15b-432c-aa56-b5c9be64cf37" providerId="ADAL" clId="{6504EBE4-6933-4DFF-B00E-6E6677768884}" dt="2020-10-11T19:00:47.638" v="26" actId="20577"/>
          <ac:spMkLst>
            <pc:docMk/>
            <pc:sldMk cId="2737061464" sldId="261"/>
            <ac:spMk id="4" creationId="{0B25FF76-F01C-42AB-8A04-EB23E2A46EA7}"/>
          </ac:spMkLst>
        </pc:spChg>
        <pc:spChg chg="mod">
          <ac:chgData name="Venglarcik, Jonah Christian - (jonahvenglarcik)" userId="bd729e24-c15b-432c-aa56-b5c9be64cf37" providerId="ADAL" clId="{6504EBE4-6933-4DFF-B00E-6E6677768884}" dt="2020-10-11T19:00:49.574" v="29" actId="20577"/>
          <ac:spMkLst>
            <pc:docMk/>
            <pc:sldMk cId="2737061464" sldId="261"/>
            <ac:spMk id="5" creationId="{36384EFF-4160-45E5-BE3F-FDACF168C882}"/>
          </ac:spMkLst>
        </pc:spChg>
        <pc:spChg chg="mod">
          <ac:chgData name="Venglarcik, Jonah Christian - (jonahvenglarcik)" userId="bd729e24-c15b-432c-aa56-b5c9be64cf37" providerId="ADAL" clId="{6504EBE4-6933-4DFF-B00E-6E6677768884}" dt="2020-10-11T19:01:11.315" v="53" actId="20577"/>
          <ac:spMkLst>
            <pc:docMk/>
            <pc:sldMk cId="2737061464" sldId="261"/>
            <ac:spMk id="6" creationId="{8169377A-AA4A-4D7D-9F5A-6E91C25BB0AD}"/>
          </ac:spMkLst>
        </pc:spChg>
        <pc:picChg chg="mod">
          <ac:chgData name="Venglarcik, Jonah Christian - (jonahvenglarcik)" userId="bd729e24-c15b-432c-aa56-b5c9be64cf37" providerId="ADAL" clId="{6504EBE4-6933-4DFF-B00E-6E6677768884}" dt="2020-10-11T19:00:09.218" v="6" actId="1076"/>
          <ac:picMkLst>
            <pc:docMk/>
            <pc:sldMk cId="2737061464" sldId="261"/>
            <ac:picMk id="7" creationId="{EAA00853-C6B5-4EF6-AE2E-75BDCC0E72BE}"/>
          </ac:picMkLst>
        </pc:picChg>
      </pc:sldChg>
      <pc:sldChg chg="modSp mod">
        <pc:chgData name="Venglarcik, Jonah Christian - (jonahvenglarcik)" userId="bd729e24-c15b-432c-aa56-b5c9be64cf37" providerId="ADAL" clId="{6504EBE4-6933-4DFF-B00E-6E6677768884}" dt="2020-10-11T18:54:54.815" v="4" actId="14100"/>
        <pc:sldMkLst>
          <pc:docMk/>
          <pc:sldMk cId="1469110971" sldId="264"/>
        </pc:sldMkLst>
        <pc:picChg chg="mod">
          <ac:chgData name="Venglarcik, Jonah Christian - (jonahvenglarcik)" userId="bd729e24-c15b-432c-aa56-b5c9be64cf37" providerId="ADAL" clId="{6504EBE4-6933-4DFF-B00E-6E6677768884}" dt="2020-10-11T18:54:54.815" v="4" actId="14100"/>
          <ac:picMkLst>
            <pc:docMk/>
            <pc:sldMk cId="1469110971" sldId="264"/>
            <ac:picMk id="6" creationId="{961F030F-7229-4E66-82A2-8F7C1BAAF28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17D526-7BC0-40B1-86DB-48F7360F0C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5987B48-C1FD-4A68-A481-488421FB2C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23A65A-99A3-4CB9-B140-A242C6599526}" type="datetimeFigureOut">
              <a:rPr lang="en-US" smtClean="0"/>
              <a:t>10/11/2020</a:t>
            </a:fld>
            <a:endParaRPr lang="en-US"/>
          </a:p>
        </p:txBody>
      </p:sp>
      <p:sp>
        <p:nvSpPr>
          <p:cNvPr id="4" name="Footer Placeholder 3">
            <a:extLst>
              <a:ext uri="{FF2B5EF4-FFF2-40B4-BE49-F238E27FC236}">
                <a16:creationId xmlns:a16="http://schemas.microsoft.com/office/drawing/2014/main" id="{CE4BF79B-D48C-4F6F-810C-558BD5020F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67A2BE-D41C-4B3B-8931-4774B6DFDC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40BF3A-89C7-4386-AC84-29A2C56D751A}" type="slidenum">
              <a:rPr lang="en-US" smtClean="0"/>
              <a:t>‹#›</a:t>
            </a:fld>
            <a:endParaRPr lang="en-US"/>
          </a:p>
        </p:txBody>
      </p:sp>
    </p:spTree>
    <p:extLst>
      <p:ext uri="{BB962C8B-B14F-4D97-AF65-F5344CB8AC3E}">
        <p14:creationId xmlns:p14="http://schemas.microsoft.com/office/powerpoint/2010/main" val="455071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1A517-87D8-462A-BEFE-A4EBD61BD305}" type="datetimeFigureOut">
              <a:rPr lang="en-US" smtClean="0"/>
              <a:t>10/11/2020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41372-1717-484D-A764-AE3FA7B34077}" type="slidenum">
              <a:rPr lang="en-US" smtClean="0"/>
              <a:t>‹#›</a:t>
            </a:fld>
            <a:endParaRPr lang="en-US"/>
          </a:p>
        </p:txBody>
      </p:sp>
    </p:spTree>
    <p:extLst>
      <p:ext uri="{BB962C8B-B14F-4D97-AF65-F5344CB8AC3E}">
        <p14:creationId xmlns:p14="http://schemas.microsoft.com/office/powerpoint/2010/main" val="92640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Steam Controller is a PC game controller that was created by Valve Corporation – a developer best known for the PC gaming platform Steam, and game series such as Portal, Half-Life, and Counter-Strike.</a:t>
            </a:r>
          </a:p>
          <a:p>
            <a:endParaRPr lang="en-US" dirty="0"/>
          </a:p>
          <a:p>
            <a:r>
              <a:rPr lang="en-US" dirty="0"/>
              <a:t>Before the release of the Steam Controller, Valve was primarily a software company, with extremely minimal pipelines for hardware design and manufacturing. The Steam Controller initially began as a small internal project – a controller with inputs of various kinds mashed together; some prototypes included touchpads, trackballs, touch screens, and of course the standard joysticks and face buttons, among other features. The project gained traction within Valve, and more serious efforts were put forth to develop this device into a fully featured controller. Eventually, after several extreme (and public) redesigns, Valve finally released the Steam Controller in November of 2015.</a:t>
            </a:r>
          </a:p>
          <a:p>
            <a:endParaRPr lang="en-US" dirty="0"/>
          </a:p>
          <a:p>
            <a:r>
              <a:rPr lang="en-US" dirty="0"/>
              <a:t>Valve’s ultimate intention with the controller was to create an input device for their PC gaming platform that could act as a cross between the accuracy and customizability of the traditional PC keyboard &amp; mouse, but with the comfortability and familiarity of a classic gamepad controller. It was designed such that any game on PC (particularly on Steam) could be played with it – even games that didn’t have native support for controllers. Although the controller was extremely innovative in terms of both the design of its hardware, and the incredible capabilities of its software, it was ultimately seen as a failure by the general PC games community.</a:t>
            </a:r>
          </a:p>
        </p:txBody>
      </p:sp>
      <p:sp>
        <p:nvSpPr>
          <p:cNvPr id="4" name="Slide Number Placeholder 3"/>
          <p:cNvSpPr>
            <a:spLocks noGrp="1"/>
          </p:cNvSpPr>
          <p:nvPr>
            <p:ph type="sldNum" sz="quarter" idx="5"/>
          </p:nvPr>
        </p:nvSpPr>
        <p:spPr/>
        <p:txBody>
          <a:bodyPr/>
          <a:lstStyle/>
          <a:p>
            <a:fld id="{8A741372-1717-484D-A764-AE3FA7B34077}" type="slidenum">
              <a:rPr lang="en-US" smtClean="0"/>
              <a:t>2</a:t>
            </a:fld>
            <a:endParaRPr lang="en-US"/>
          </a:p>
        </p:txBody>
      </p:sp>
    </p:spTree>
    <p:extLst>
      <p:ext uri="{BB962C8B-B14F-4D97-AF65-F5344CB8AC3E}">
        <p14:creationId xmlns:p14="http://schemas.microsoft.com/office/powerpoint/2010/main" val="143687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Steam Controller’s perceived failure may first come from an assessment of the controller’s physical design. As a controller meant for gaming, it looks quite strange when compared to the other input devices it was meant to replace (seen on the next few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with what the Steam Controller did carry over from its cohorts, it of course includes the iconic four “face buttons”. Though the order and glyphs of these face buttons differ between the controllers of the major gaming brands, Valve adopted the Microsoft Xbox’s ABXY format here. This is because most PC games that do include controller support tend to only support the Xbox 360 and Xbox One gamepads, seeing as Microsoft’s Windows platform is the most popular for PC gaming. But despite the presence of this nearly universal game controller paradigm, the Steam Controller fumbles in the inclusion of these buttons. First, the buttons themselves are noticeably smaller than those on the Xbox controllers. Additionally, due to the unusual relative positioning of these buttons on the controller, it’s very easy for new users to mistake one button for another – a confusing problem further exacerbated by the fact that these ABXY buttons may be referenced under new names when the Steam Controller is configured for games that don’t support the Xbox button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familiar inclusion to the Steam Controller is the joystick. Wait – joystick, singular? </a:t>
            </a:r>
            <a:r>
              <a:rPr lang="en-US" i="0" dirty="0"/>
              <a:t>Yes indeed, the Steam Controller provides only one joystick, in stark contrast with the dual joystick setup on most modern game controllers, as popularized by the Sony PlayStation’s DualShock controller. In many games, the left joystick is used for movement, and the right joystick is used for camera control—the Steam Controller demands the user to ignore this in favor of its trackpads. Although these trackpads are far more accurate for camera movement than a controller’s joystick (not to mention the incredible level of customization that comes with them), this was enough to convince some gamers that it’s just not worth trading away such an accepted medium of game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Not all the Steam Controller’s features are bad. The controller featured two paddles on the back side, which could be reprogrammed like the rest of the controller; Microsoft even included a similar design for rear paddles on the premium Xbox One Elite Controller. Additionally, the dual stage triggers present on the controller allow for an additional level of customization for how inputs are received when pressing down the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Steam Controller also includes a gyroscope, which can be used in several ways – most popularly, a more accurate method of aiming. Users discovered that while touching the trackpad or holding down a trigger, they could activate the gyroscope, using it as a camera to tune fine movements by simply moving the controller itself. This method of control is gaining popularity over 4 years later, with titles such as </a:t>
            </a:r>
            <a:r>
              <a:rPr lang="en-US" i="0" dirty="0" err="1"/>
              <a:t>Warframe</a:t>
            </a:r>
            <a:r>
              <a:rPr lang="en-US" i="0" dirty="0"/>
              <a:t> leveraging the Nintendo Switch’s powerful gyroscope for its third person aiming system—a much more accurate way to aim compared to the tiny and error-prone joysticks of the Nintendo Switch’s Joy Con controllers.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 is a strange mixture of old and new control methods present in the Steam Controller. It’s clear that in a physical regard, the controller was ahead of its time, yet also misguided in its approach to fostering familiarity from previous game controllers.</a:t>
            </a:r>
          </a:p>
        </p:txBody>
      </p:sp>
      <p:sp>
        <p:nvSpPr>
          <p:cNvPr id="4" name="Slide Number Placeholder 3"/>
          <p:cNvSpPr>
            <a:spLocks noGrp="1"/>
          </p:cNvSpPr>
          <p:nvPr>
            <p:ph type="sldNum" sz="quarter" idx="5"/>
          </p:nvPr>
        </p:nvSpPr>
        <p:spPr/>
        <p:txBody>
          <a:bodyPr/>
          <a:lstStyle/>
          <a:p>
            <a:fld id="{8A741372-1717-484D-A764-AE3FA7B34077}" type="slidenum">
              <a:rPr lang="en-US" smtClean="0"/>
              <a:t>3</a:t>
            </a:fld>
            <a:endParaRPr lang="en-US"/>
          </a:p>
        </p:txBody>
      </p:sp>
    </p:spTree>
    <p:extLst>
      <p:ext uri="{BB962C8B-B14F-4D97-AF65-F5344CB8AC3E}">
        <p14:creationId xmlns:p14="http://schemas.microsoft.com/office/powerpoint/2010/main" val="427126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much space the trackpads take on the Steam Controller. It’s apparent that some compromises had to be made, like the lack of that second joystick, or the small size of the face buttons in relation to these other modern game controllers.</a:t>
            </a:r>
          </a:p>
        </p:txBody>
      </p:sp>
      <p:sp>
        <p:nvSpPr>
          <p:cNvPr id="4" name="Slide Number Placeholder 3"/>
          <p:cNvSpPr>
            <a:spLocks noGrp="1"/>
          </p:cNvSpPr>
          <p:nvPr>
            <p:ph type="sldNum" sz="quarter" idx="5"/>
          </p:nvPr>
        </p:nvSpPr>
        <p:spPr/>
        <p:txBody>
          <a:bodyPr/>
          <a:lstStyle/>
          <a:p>
            <a:fld id="{8A741372-1717-484D-A764-AE3FA7B34077}" type="slidenum">
              <a:rPr lang="en-US" smtClean="0"/>
              <a:t>4</a:t>
            </a:fld>
            <a:endParaRPr lang="en-US"/>
          </a:p>
        </p:txBody>
      </p:sp>
    </p:spTree>
    <p:extLst>
      <p:ext uri="{BB962C8B-B14F-4D97-AF65-F5344CB8AC3E}">
        <p14:creationId xmlns:p14="http://schemas.microsoft.com/office/powerpoint/2010/main" val="515771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Although this presentation is meant to speak on how the Steam Controller failed as a hardware peripheral, it’s unfair to discuss this product without mentioning the extensive software tools that are included with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SteamInput API is an input system that translates any connected controller’s inputs into a unified language that can be recognized by any game that supports keyboard &amp; mouse or controllers. Though this system is designed to support more than just the Steam Controller, it does enable extraordinarily deep customization of the Steam Controller specifically.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action layers, to touchpad menus, to the multiple styles of activators, to the acceleration curves of gyroscope and joystick movement, there is no limit to the level of customization the user can achieve with the Steam Controller. Yet, the robustness of Steam’s controller configurator software is also its downfall. For starters, there are just so many options behind every button, and the explanations for each setting are sorely lacking in illustration. Attempting to alter a complicated configuration (especially one that you didn’t create) is a confusing hassle, even for experienced users of the configurator. It doesn’t help either that this interface can often be quite buggy and sluggish. I’ve even run into situations where it becomes impossible to change a button’s mapping unless I create an entirely new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customization isn’t necessarily optional, either. Though community and developer-made configurations can be of assistance when figuring out how the Steam Controller fits into a particular game’s control scheme, they are by no means a replacement. A user will always have specific preferences for which buttons on the controller do what for a given type of game, so being able to easily customize these is paramount. As I’ve said before, doing so is not a simple task with the configurator, unless you’re willing to spend (sometimes hours) tweaking configurations. This is something that </a:t>
            </a:r>
            <a:r>
              <a:rPr lang="en-US" i="1" dirty="0"/>
              <a:t>I</a:t>
            </a:r>
            <a:r>
              <a:rPr lang="en-US" i="0" dirty="0"/>
              <a:t> enjoy working on with games, but I absolutely understand how much of a hassle using the Steam Controller is for gamers who just want to plug and play.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Steam Controller’s negative reception has largely stemmed from this aspect. With its software, the Steam Controller is a device that is very much designed for people who enjoy tweaking their games to get a perfect experience unique to them. Because of this, I don’t think it could have ever found mainstream appeal, but I still love how much freedom this device grants me to modify and tinker with a game’s controls.</a:t>
            </a:r>
          </a:p>
        </p:txBody>
      </p:sp>
      <p:sp>
        <p:nvSpPr>
          <p:cNvPr id="4" name="Slide Number Placeholder 3"/>
          <p:cNvSpPr>
            <a:spLocks noGrp="1"/>
          </p:cNvSpPr>
          <p:nvPr>
            <p:ph type="sldNum" sz="quarter" idx="5"/>
          </p:nvPr>
        </p:nvSpPr>
        <p:spPr/>
        <p:txBody>
          <a:bodyPr/>
          <a:lstStyle/>
          <a:p>
            <a:fld id="{8A741372-1717-484D-A764-AE3FA7B34077}" type="slidenum">
              <a:rPr lang="en-US" smtClean="0"/>
              <a:t>5</a:t>
            </a:fld>
            <a:endParaRPr lang="en-US"/>
          </a:p>
        </p:txBody>
      </p:sp>
    </p:spTree>
    <p:extLst>
      <p:ext uri="{BB962C8B-B14F-4D97-AF65-F5344CB8AC3E}">
        <p14:creationId xmlns:p14="http://schemas.microsoft.com/office/powerpoint/2010/main" val="2370258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quote accurately reflects the mindset of those who did embrace the Steam Controller’s versatility. It’s a powerful tool, for sure, but it’s hard to encourage someone to actively work against years of muscle memory for a chance at improvement.</a:t>
            </a:r>
          </a:p>
          <a:p>
            <a:endParaRPr lang="en-US" dirty="0"/>
          </a:p>
          <a:p>
            <a:r>
              <a:rPr lang="en-US" dirty="0"/>
              <a:t>This shows once more that the Steam Controller was both ahead of its time, and a niche product that was never meant for mainstream success.</a:t>
            </a:r>
          </a:p>
        </p:txBody>
      </p:sp>
      <p:sp>
        <p:nvSpPr>
          <p:cNvPr id="4" name="Slide Number Placeholder 3"/>
          <p:cNvSpPr>
            <a:spLocks noGrp="1"/>
          </p:cNvSpPr>
          <p:nvPr>
            <p:ph type="sldNum" sz="quarter" idx="5"/>
          </p:nvPr>
        </p:nvSpPr>
        <p:spPr/>
        <p:txBody>
          <a:bodyPr/>
          <a:lstStyle/>
          <a:p>
            <a:fld id="{8A741372-1717-484D-A764-AE3FA7B34077}" type="slidenum">
              <a:rPr lang="en-US" smtClean="0"/>
              <a:t>6</a:t>
            </a:fld>
            <a:endParaRPr lang="en-US"/>
          </a:p>
        </p:txBody>
      </p:sp>
    </p:spTree>
    <p:extLst>
      <p:ext uri="{BB962C8B-B14F-4D97-AF65-F5344CB8AC3E}">
        <p14:creationId xmlns:p14="http://schemas.microsoft.com/office/powerpoint/2010/main" val="244734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Steam Controller released in 2015, it did a lot of new things that reviewers didn’t expect. Most treated the Steam Controller as a total replacement for keyboard &amp; mouse in PC gaming, but this was the wrong way of looking at it. The Steam Controller, in my eyes, is meant to be a tool for PC gamers to increase their comfort with games that they are intimately familiar with. It’s no fun to spend hours getting a game to work just to play it, so it would be foolish to try to use the controller with every single game. But to make a game one already enjoys playing that much more enjoyable? The Steam Controller fills that niche perfectly.</a:t>
            </a:r>
          </a:p>
        </p:txBody>
      </p:sp>
      <p:sp>
        <p:nvSpPr>
          <p:cNvPr id="4" name="Slide Number Placeholder 3"/>
          <p:cNvSpPr>
            <a:spLocks noGrp="1"/>
          </p:cNvSpPr>
          <p:nvPr>
            <p:ph type="sldNum" sz="quarter" idx="5"/>
          </p:nvPr>
        </p:nvSpPr>
        <p:spPr/>
        <p:txBody>
          <a:bodyPr/>
          <a:lstStyle/>
          <a:p>
            <a:fld id="{8A741372-1717-484D-A764-AE3FA7B34077}" type="slidenum">
              <a:rPr lang="en-US" smtClean="0"/>
              <a:t>7</a:t>
            </a:fld>
            <a:endParaRPr lang="en-US"/>
          </a:p>
        </p:txBody>
      </p:sp>
    </p:spTree>
    <p:extLst>
      <p:ext uri="{BB962C8B-B14F-4D97-AF65-F5344CB8AC3E}">
        <p14:creationId xmlns:p14="http://schemas.microsoft.com/office/powerpoint/2010/main" val="236969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article released in September of 2018, Valve revealed some statistics about the usage of controllers for gaming on the Steam platform, including usage and sales information for the Steam Controller. Up to September 2018, Valve had sold approximately 1.3 million Steam Controller units. With an MSRP of $50, and this many units moved, the Steam Controller was not really a </a:t>
            </a:r>
            <a:r>
              <a:rPr lang="en-US" i="1" dirty="0"/>
              <a:t>commercial </a:t>
            </a:r>
            <a:r>
              <a:rPr lang="en-US" i="0" dirty="0"/>
              <a:t>failure. But when compared to the overwhelmingly higher usage of most other controllers, the Steam Controller absolutely lacks in mainstream appeal.</a:t>
            </a:r>
          </a:p>
          <a:p>
            <a:endParaRPr lang="en-US" i="0" dirty="0"/>
          </a:p>
          <a:p>
            <a:r>
              <a:rPr lang="en-US" i="0" dirty="0"/>
              <a:t>Valve </a:t>
            </a:r>
            <a:r>
              <a:rPr lang="en-US" i="0"/>
              <a:t>also notes in </a:t>
            </a:r>
            <a:r>
              <a:rPr lang="en-US" i="0" dirty="0"/>
              <a:t>their report that Steam Controller users play a more diverse selection of games than any other controller type – most notably for games with either partial or no controller support. This illustrates that although Valve’s controller was a failure in the larger gaming sphere, it was a success in its goal to enable gamers (those willing) to adapt any game to their preferred control scheme.</a:t>
            </a:r>
          </a:p>
        </p:txBody>
      </p:sp>
      <p:sp>
        <p:nvSpPr>
          <p:cNvPr id="4" name="Slide Number Placeholder 3"/>
          <p:cNvSpPr>
            <a:spLocks noGrp="1"/>
          </p:cNvSpPr>
          <p:nvPr>
            <p:ph type="sldNum" sz="quarter" idx="5"/>
          </p:nvPr>
        </p:nvSpPr>
        <p:spPr/>
        <p:txBody>
          <a:bodyPr/>
          <a:lstStyle/>
          <a:p>
            <a:fld id="{8A741372-1717-484D-A764-AE3FA7B34077}" type="slidenum">
              <a:rPr lang="en-US" smtClean="0"/>
              <a:t>8</a:t>
            </a:fld>
            <a:endParaRPr lang="en-US"/>
          </a:p>
        </p:txBody>
      </p:sp>
    </p:spTree>
    <p:extLst>
      <p:ext uri="{BB962C8B-B14F-4D97-AF65-F5344CB8AC3E}">
        <p14:creationId xmlns:p14="http://schemas.microsoft.com/office/powerpoint/2010/main" val="314289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leave this presentation off with another quote from the </a:t>
            </a:r>
            <a:r>
              <a:rPr lang="en-US" dirty="0" err="1"/>
              <a:t>Engadget</a:t>
            </a:r>
            <a:r>
              <a:rPr lang="en-US" dirty="0"/>
              <a:t> review of the Steam Controller. I think that the Steam Controller was still a failure as a hardware product marketing to mainstream PC gaming consumers, but to me, it was a success in what it’s enabled me to do in games.</a:t>
            </a:r>
          </a:p>
        </p:txBody>
      </p:sp>
      <p:sp>
        <p:nvSpPr>
          <p:cNvPr id="4" name="Slide Number Placeholder 3"/>
          <p:cNvSpPr>
            <a:spLocks noGrp="1"/>
          </p:cNvSpPr>
          <p:nvPr>
            <p:ph type="sldNum" sz="quarter" idx="5"/>
          </p:nvPr>
        </p:nvSpPr>
        <p:spPr/>
        <p:txBody>
          <a:bodyPr/>
          <a:lstStyle/>
          <a:p>
            <a:fld id="{8A741372-1717-484D-A764-AE3FA7B34077}" type="slidenum">
              <a:rPr lang="en-US" smtClean="0"/>
              <a:t>9</a:t>
            </a:fld>
            <a:endParaRPr lang="en-US"/>
          </a:p>
        </p:txBody>
      </p:sp>
    </p:spTree>
    <p:extLst>
      <p:ext uri="{BB962C8B-B14F-4D97-AF65-F5344CB8AC3E}">
        <p14:creationId xmlns:p14="http://schemas.microsoft.com/office/powerpoint/2010/main" val="22767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effectLst/>
              </a:defRPr>
            </a:lvl1pPr>
          </a:lstStyle>
          <a:p>
            <a:r>
              <a:rPr lang="en-US" dirty="0"/>
              <a:t>Click to edit Master title style</a:t>
            </a:r>
          </a:p>
        </p:txBody>
      </p:sp>
      <p:sp>
        <p:nvSpPr>
          <p:cNvPr id="3" name="Subtitle 2"/>
          <p:cNvSpPr>
            <a:spLocks noGrp="1"/>
          </p:cNvSpPr>
          <p:nvPr>
            <p:ph type="subTitle" idx="1"/>
          </p:nvPr>
        </p:nvSpPr>
        <p:spPr>
          <a:xfrm>
            <a:off x="810001" y="5403519"/>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DD348E-C9C7-454A-A518-D710E35803E4}"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2492331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DD348E-C9C7-454A-A518-D710E35803E4}" type="datetimeFigureOut">
              <a:rPr lang="en-US" smtClean="0"/>
              <a:t>10/11/2020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1410156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59DD348E-C9C7-454A-A518-D710E35803E4}"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2154289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59DD348E-C9C7-454A-A518-D710E35803E4}" type="datetimeFigureOut">
              <a:rPr lang="en-US" smtClean="0"/>
              <a:t>10/11/2020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264958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DD348E-C9C7-454A-A518-D710E35803E4}"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118067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DD348E-C9C7-454A-A518-D710E35803E4}"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83217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DD348E-C9C7-454A-A518-D710E35803E4}"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344809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DD348E-C9C7-454A-A518-D710E35803E4}" type="datetimeFigureOut">
              <a:rPr lang="en-US" smtClean="0"/>
              <a:t>10/11/2020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3689173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DD348E-C9C7-454A-A518-D710E35803E4}" type="datetimeFigureOut">
              <a:rPr lang="en-US" smtClean="0"/>
              <a:t>10/11/2020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218190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DD348E-C9C7-454A-A518-D710E35803E4}" type="datetimeFigureOut">
              <a:rPr lang="en-US" smtClean="0"/>
              <a:t>10/11/2020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730320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DD348E-C9C7-454A-A518-D710E35803E4}" type="datetimeFigureOut">
              <a:rPr lang="en-US" smtClean="0"/>
              <a:t>10/11/2020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85761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DD348E-C9C7-454A-A518-D710E35803E4}" type="datetimeFigureOut">
              <a:rPr lang="en-US" smtClean="0"/>
              <a:t>10/11/2020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390722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DD348E-C9C7-454A-A518-D710E35803E4}" type="datetimeFigureOut">
              <a:rPr lang="en-US" smtClean="0"/>
              <a:t>10/11/2020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3120846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59DD348E-C9C7-454A-A518-D710E35803E4}" type="datetimeFigureOut">
              <a:rPr lang="en-US" smtClean="0"/>
              <a:t>10/11/2020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4118762-FD9D-4972-862F-963FFCB86BB8}" type="slidenum">
              <a:rPr lang="en-US" smtClean="0"/>
              <a:t>‹#›</a:t>
            </a:fld>
            <a:endParaRPr lang="en-US"/>
          </a:p>
        </p:txBody>
      </p:sp>
    </p:spTree>
    <p:extLst>
      <p:ext uri="{BB962C8B-B14F-4D97-AF65-F5344CB8AC3E}">
        <p14:creationId xmlns:p14="http://schemas.microsoft.com/office/powerpoint/2010/main" val="3719868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59DD348E-C9C7-454A-A518-D710E35803E4}" type="datetimeFigureOut">
              <a:rPr lang="en-US" smtClean="0"/>
              <a:t>10/11/2020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4118762-FD9D-4972-862F-963FFCB86BB8}" type="slidenum">
              <a:rPr lang="en-US" smtClean="0"/>
              <a:t>‹#›</a:t>
            </a:fld>
            <a:endParaRPr lang="en-US"/>
          </a:p>
        </p:txBody>
      </p:sp>
    </p:spTree>
    <p:extLst>
      <p:ext uri="{BB962C8B-B14F-4D97-AF65-F5344CB8AC3E}">
        <p14:creationId xmlns:p14="http://schemas.microsoft.com/office/powerpoint/2010/main" val="1491425529"/>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Lst>
  <p:txStyles>
    <p:titleStyle>
      <a:lvl1pPr algn="l" defTabSz="457200" rtl="0" eaLnBrk="1" latinLnBrk="0" hangingPunct="1">
        <a:spcBef>
          <a:spcPct val="0"/>
        </a:spcBef>
        <a:buNone/>
        <a:defRPr sz="4000" b="1" kern="1200">
          <a:solidFill>
            <a:schemeClr val="accent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steamcommunity.com/games/593110/announcements/detail/1712946892833213377" TargetMode="External"/><Relationship Id="rId2" Type="http://schemas.openxmlformats.org/officeDocument/2006/relationships/hyperlink" Target="http://engt.co/1Np1IAo" TargetMode="External"/><Relationship Id="rId1" Type="http://schemas.openxmlformats.org/officeDocument/2006/relationships/slideLayout" Target="../slideLayouts/slideLayout2.xml"/><Relationship Id="rId6" Type="http://schemas.openxmlformats.org/officeDocument/2006/relationships/hyperlink" Target="store.steampowered.com/app/353370/Steam_Controller/" TargetMode="External"/><Relationship Id="rId5" Type="http://schemas.openxmlformats.org/officeDocument/2006/relationships/hyperlink" Target="https://youtu.be/jJlASBfy83M" TargetMode="External"/><Relationship Id="rId4" Type="http://schemas.openxmlformats.org/officeDocument/2006/relationships/hyperlink" Target="http://www.gamasutra.com/blogs/LarsDoucet/20170125/289904/The_Steam_Controller_Configurators_Untapped_Power.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ADED-2B57-443E-A4C1-0438CD4275E5}"/>
              </a:ext>
            </a:extLst>
          </p:cNvPr>
          <p:cNvSpPr>
            <a:spLocks noGrp="1"/>
          </p:cNvSpPr>
          <p:nvPr>
            <p:ph type="ctrTitle"/>
          </p:nvPr>
        </p:nvSpPr>
        <p:spPr/>
        <p:txBody>
          <a:bodyPr/>
          <a:lstStyle/>
          <a:p>
            <a:r>
              <a:rPr lang="en-US" dirty="0"/>
              <a:t>Peripheral Thinking –</a:t>
            </a:r>
            <a:br>
              <a:rPr lang="en-US" dirty="0"/>
            </a:br>
            <a:r>
              <a:rPr lang="en-US" dirty="0"/>
              <a:t>The Valve Steam Controller</a:t>
            </a:r>
          </a:p>
        </p:txBody>
      </p:sp>
      <p:sp>
        <p:nvSpPr>
          <p:cNvPr id="3" name="Subtitle 2">
            <a:extLst>
              <a:ext uri="{FF2B5EF4-FFF2-40B4-BE49-F238E27FC236}">
                <a16:creationId xmlns:a16="http://schemas.microsoft.com/office/drawing/2014/main" id="{83386FB9-4134-44FF-99EB-6074AAD3B1C5}"/>
              </a:ext>
            </a:extLst>
          </p:cNvPr>
          <p:cNvSpPr>
            <a:spLocks noGrp="1"/>
          </p:cNvSpPr>
          <p:nvPr>
            <p:ph type="subTitle" idx="1"/>
          </p:nvPr>
        </p:nvSpPr>
        <p:spPr>
          <a:xfrm>
            <a:off x="810001" y="5408853"/>
            <a:ext cx="10572000" cy="434974"/>
          </a:xfrm>
        </p:spPr>
        <p:txBody>
          <a:bodyPr/>
          <a:lstStyle/>
          <a:p>
            <a:r>
              <a:rPr lang="en-US" dirty="0"/>
              <a:t>Jonah Venglarcik</a:t>
            </a:r>
          </a:p>
        </p:txBody>
      </p:sp>
    </p:spTree>
    <p:extLst>
      <p:ext uri="{BB962C8B-B14F-4D97-AF65-F5344CB8AC3E}">
        <p14:creationId xmlns:p14="http://schemas.microsoft.com/office/powerpoint/2010/main" val="208068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1AE8-6AA5-425F-B81A-12EE82349CA6}"/>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953EE56C-CFB0-4DDE-B667-0062CEA7E35E}"/>
              </a:ext>
            </a:extLst>
          </p:cNvPr>
          <p:cNvSpPr>
            <a:spLocks noGrp="1"/>
          </p:cNvSpPr>
          <p:nvPr>
            <p:ph idx="1"/>
          </p:nvPr>
        </p:nvSpPr>
        <p:spPr>
          <a:xfrm>
            <a:off x="818712" y="2222287"/>
            <a:ext cx="10554574" cy="3636511"/>
          </a:xfrm>
        </p:spPr>
        <p:txBody>
          <a:bodyPr>
            <a:normAutofit lnSpcReduction="10000"/>
          </a:bodyPr>
          <a:lstStyle/>
          <a:p>
            <a:r>
              <a:rPr lang="en-US" dirty="0"/>
              <a:t>Buckley, Sean. “We Hate Valve's Steam Controller Because It's Different.” </a:t>
            </a:r>
            <a:r>
              <a:rPr lang="en-US" i="1" dirty="0" err="1"/>
              <a:t>Engadget</a:t>
            </a:r>
            <a:r>
              <a:rPr lang="en-US" dirty="0"/>
              <a:t>, 10 Nov. 2015, </a:t>
            </a:r>
            <a:r>
              <a:rPr lang="en-US" dirty="0">
                <a:hlinkClick r:id="rId2"/>
              </a:rPr>
              <a:t>http://engt.co/1Np1IAo</a:t>
            </a:r>
            <a:r>
              <a:rPr lang="en-US" dirty="0"/>
              <a:t>.</a:t>
            </a:r>
          </a:p>
          <a:p>
            <a:r>
              <a:rPr lang="en-US" dirty="0"/>
              <a:t>“Controller Gaming on PC.” </a:t>
            </a:r>
            <a:r>
              <a:rPr lang="en-US" i="1" dirty="0"/>
              <a:t>Steam Community</a:t>
            </a:r>
            <a:r>
              <a:rPr lang="en-US" dirty="0"/>
              <a:t>, Valve Corporation, 26 Sept. 2018, </a:t>
            </a:r>
            <a:r>
              <a:rPr lang="en-US" dirty="0">
                <a:hlinkClick r:id="rId3" action="ppaction://hlinkfile"/>
              </a:rPr>
              <a:t>steamcommunity.com/games/593110/announcements/detail/1712946892833213377</a:t>
            </a:r>
            <a:r>
              <a:rPr lang="en-US" dirty="0"/>
              <a:t>.</a:t>
            </a:r>
          </a:p>
          <a:p>
            <a:r>
              <a:rPr lang="en-US" dirty="0"/>
              <a:t>Doucet, Lars. “The Steam Controller Configurator's Untapped Power.” </a:t>
            </a:r>
            <a:r>
              <a:rPr lang="en-US" i="1" dirty="0" err="1"/>
              <a:t>Gamasutra</a:t>
            </a:r>
            <a:r>
              <a:rPr lang="en-US" dirty="0"/>
              <a:t>, 25 Jan. 2017, </a:t>
            </a:r>
            <a:r>
              <a:rPr lang="en-US" dirty="0">
                <a:hlinkClick r:id="rId4"/>
              </a:rPr>
              <a:t>www.gamasutra.com/blogs/LarsDoucet/20170125/289904/The_Steam_Controller_Configurators_Untapped_Power.php</a:t>
            </a:r>
            <a:r>
              <a:rPr lang="en-US" dirty="0"/>
              <a:t>.</a:t>
            </a:r>
          </a:p>
          <a:p>
            <a:r>
              <a:rPr lang="en-US" dirty="0" err="1"/>
              <a:t>Minicki</a:t>
            </a:r>
            <a:r>
              <a:rPr lang="en-US" dirty="0"/>
              <a:t>, James. “The Steam Controller An Analysis – COMPLETE EDITION”. </a:t>
            </a:r>
            <a:r>
              <a:rPr lang="en-US" i="1" dirty="0"/>
              <a:t>YouTube</a:t>
            </a:r>
            <a:r>
              <a:rPr lang="en-US" dirty="0"/>
              <a:t>, 28 Nov. 2017, </a:t>
            </a:r>
            <a:r>
              <a:rPr lang="en-US" dirty="0">
                <a:hlinkClick r:id="rId5"/>
              </a:rPr>
              <a:t>https://youtu.be/jJlASBfy83M</a:t>
            </a:r>
            <a:r>
              <a:rPr lang="en-US" dirty="0"/>
              <a:t>.</a:t>
            </a:r>
          </a:p>
          <a:p>
            <a:r>
              <a:rPr lang="en-US" dirty="0"/>
              <a:t>“Steam Controller.” </a:t>
            </a:r>
            <a:r>
              <a:rPr lang="en-US" i="1" dirty="0"/>
              <a:t>Steam</a:t>
            </a:r>
            <a:r>
              <a:rPr lang="en-US" dirty="0"/>
              <a:t>, Valve Corporation, 10 Nov. 2015, </a:t>
            </a:r>
            <a:r>
              <a:rPr lang="en-US" dirty="0">
                <a:hlinkClick r:id="rId6" action="ppaction://hlinkfile"/>
              </a:rPr>
              <a:t>store.steampowered.com/app/353370/</a:t>
            </a:r>
            <a:r>
              <a:rPr lang="en-US" dirty="0" err="1">
                <a:hlinkClick r:id="rId6" action="ppaction://hlinkfile"/>
              </a:rPr>
              <a:t>Steam_Controller</a:t>
            </a:r>
            <a:r>
              <a:rPr lang="en-US" dirty="0">
                <a:hlinkClick r:id="rId6" action="ppaction://hlinkfile"/>
              </a:rPr>
              <a:t>/</a:t>
            </a:r>
            <a:r>
              <a:rPr lang="en-US" dirty="0"/>
              <a:t>.</a:t>
            </a:r>
          </a:p>
        </p:txBody>
      </p:sp>
    </p:spTree>
    <p:extLst>
      <p:ext uri="{BB962C8B-B14F-4D97-AF65-F5344CB8AC3E}">
        <p14:creationId xmlns:p14="http://schemas.microsoft.com/office/powerpoint/2010/main" val="2123496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A6D40-6178-4EAF-A7AD-35753874E206}"/>
              </a:ext>
            </a:extLst>
          </p:cNvPr>
          <p:cNvSpPr>
            <a:spLocks noGrp="1"/>
          </p:cNvSpPr>
          <p:nvPr>
            <p:ph type="title"/>
          </p:nvPr>
        </p:nvSpPr>
        <p:spPr>
          <a:xfrm>
            <a:off x="810000" y="447188"/>
            <a:ext cx="10571998" cy="970450"/>
          </a:xfrm>
        </p:spPr>
        <p:txBody>
          <a:bodyPr>
            <a:normAutofit/>
          </a:bodyPr>
          <a:lstStyle/>
          <a:p>
            <a:r>
              <a:rPr lang="en-US" dirty="0"/>
              <a:t>The Steam Controller</a:t>
            </a:r>
          </a:p>
        </p:txBody>
      </p:sp>
      <p:sp>
        <p:nvSpPr>
          <p:cNvPr id="13" name="Content Placeholder 12">
            <a:extLst>
              <a:ext uri="{FF2B5EF4-FFF2-40B4-BE49-F238E27FC236}">
                <a16:creationId xmlns:a16="http://schemas.microsoft.com/office/drawing/2014/main" id="{CABD811B-DB58-4641-9B75-96532A1E459E}"/>
              </a:ext>
            </a:extLst>
          </p:cNvPr>
          <p:cNvSpPr>
            <a:spLocks noGrp="1"/>
          </p:cNvSpPr>
          <p:nvPr>
            <p:ph idx="1"/>
          </p:nvPr>
        </p:nvSpPr>
        <p:spPr>
          <a:xfrm>
            <a:off x="818713" y="2413000"/>
            <a:ext cx="3835583" cy="3632200"/>
          </a:xfrm>
        </p:spPr>
        <p:txBody>
          <a:bodyPr>
            <a:normAutofit/>
          </a:bodyPr>
          <a:lstStyle/>
          <a:p>
            <a:r>
              <a:rPr lang="en-US" sz="1600" dirty="0"/>
              <a:t>Created by Valve Corporation</a:t>
            </a:r>
          </a:p>
          <a:p>
            <a:r>
              <a:rPr lang="en-US" sz="1600" dirty="0"/>
              <a:t>Released on November 10</a:t>
            </a:r>
            <a:r>
              <a:rPr lang="en-US" sz="1600" baseline="30000" dirty="0"/>
              <a:t>th</a:t>
            </a:r>
            <a:r>
              <a:rPr lang="en-US" sz="1600" dirty="0"/>
              <a:t>, 2015</a:t>
            </a:r>
          </a:p>
          <a:p>
            <a:r>
              <a:rPr lang="en-US" sz="1600" dirty="0"/>
              <a:t>A compromise between two control methods</a:t>
            </a:r>
          </a:p>
          <a:p>
            <a:pPr lvl="1"/>
            <a:r>
              <a:rPr lang="en-US" dirty="0"/>
              <a:t>The accuracy &amp; customizability of keyboard and mouse</a:t>
            </a:r>
          </a:p>
          <a:p>
            <a:pPr lvl="1"/>
            <a:r>
              <a:rPr lang="en-US" dirty="0"/>
              <a:t>Form factor of a gamepad</a:t>
            </a:r>
          </a:p>
        </p:txBody>
      </p:sp>
      <p:pic>
        <p:nvPicPr>
          <p:cNvPr id="9" name="Content Placeholder 8" descr="The front face of the Steam Controller">
            <a:extLst>
              <a:ext uri="{FF2B5EF4-FFF2-40B4-BE49-F238E27FC236}">
                <a16:creationId xmlns:a16="http://schemas.microsoft.com/office/drawing/2014/main" id="{8E470C37-BB1B-4ADA-9296-09282B6DE3B2}"/>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5101851" y="2505665"/>
            <a:ext cx="6277349" cy="3531008"/>
          </a:xfrm>
          <a:prstGeom prst="roundRect">
            <a:avLst>
              <a:gd name="adj" fmla="val 3876"/>
            </a:avLst>
          </a:prstGeom>
          <a:ln>
            <a:noFill/>
          </a:ln>
          <a:effectLst/>
        </p:spPr>
      </p:pic>
    </p:spTree>
    <p:extLst>
      <p:ext uri="{BB962C8B-B14F-4D97-AF65-F5344CB8AC3E}">
        <p14:creationId xmlns:p14="http://schemas.microsoft.com/office/powerpoint/2010/main" val="146055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7" descr="The Steam Controller at another angle, showcasing its unique shape.">
            <a:extLst>
              <a:ext uri="{FF2B5EF4-FFF2-40B4-BE49-F238E27FC236}">
                <a16:creationId xmlns:a16="http://schemas.microsoft.com/office/drawing/2014/main" id="{EAA00853-C6B5-4EF6-AE2E-75BDCC0E72BE}"/>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a:stretch/>
        </p:blipFill>
        <p:spPr>
          <a:xfrm>
            <a:off x="20" y="11"/>
            <a:ext cx="12191980" cy="6857988"/>
          </a:xfrm>
          <a:prstGeom prst="rect">
            <a:avLst/>
          </a:prstGeom>
        </p:spPr>
      </p:pic>
      <p:sp>
        <p:nvSpPr>
          <p:cNvPr id="2" name="Title 1">
            <a:extLst>
              <a:ext uri="{FF2B5EF4-FFF2-40B4-BE49-F238E27FC236}">
                <a16:creationId xmlns:a16="http://schemas.microsoft.com/office/drawing/2014/main" id="{05359F25-37A1-4CEA-92E2-1123F0FF2B12}"/>
              </a:ext>
            </a:extLst>
          </p:cNvPr>
          <p:cNvSpPr txBox="1">
            <a:spLocks/>
          </p:cNvSpPr>
          <p:nvPr/>
        </p:nvSpPr>
        <p:spPr>
          <a:xfrm>
            <a:off x="810000" y="447188"/>
            <a:ext cx="10571998" cy="970450"/>
          </a:xfrm>
          <a:prstGeom prst="rect">
            <a:avLst/>
          </a:prstGeom>
        </p:spPr>
        <p:txBody>
          <a:bodyPr anchor="b">
            <a:normAutofit/>
          </a:bodyPr>
          <a:lstStyle>
            <a:lvl1pPr algn="l" defTabSz="457200" rtl="0" eaLnBrk="1" latinLnBrk="0" hangingPunct="1">
              <a:spcBef>
                <a:spcPct val="0"/>
              </a:spcBef>
              <a:buNone/>
              <a:defRPr sz="4000" b="1" kern="1200">
                <a:solidFill>
                  <a:schemeClr val="accent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Hardware</a:t>
            </a:r>
          </a:p>
        </p:txBody>
      </p:sp>
      <p:sp>
        <p:nvSpPr>
          <p:cNvPr id="3" name="Content Placeholder 7">
            <a:extLst>
              <a:ext uri="{FF2B5EF4-FFF2-40B4-BE49-F238E27FC236}">
                <a16:creationId xmlns:a16="http://schemas.microsoft.com/office/drawing/2014/main" id="{08B1222B-65BD-439F-A4B5-D9AE2BDBF912}"/>
              </a:ext>
            </a:extLst>
          </p:cNvPr>
          <p:cNvSpPr txBox="1">
            <a:spLocks/>
          </p:cNvSpPr>
          <p:nvPr/>
        </p:nvSpPr>
        <p:spPr>
          <a:xfrm>
            <a:off x="814729" y="2751138"/>
            <a:ext cx="5189856" cy="3109913"/>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ABXY Face buttons</a:t>
            </a:r>
          </a:p>
          <a:p>
            <a:pPr lvl="1"/>
            <a:r>
              <a:rPr lang="en-US" dirty="0"/>
              <a:t>Abnormally small</a:t>
            </a:r>
          </a:p>
          <a:p>
            <a:pPr lvl="1"/>
            <a:r>
              <a:rPr lang="en-US" dirty="0"/>
              <a:t>Uncomfortable location</a:t>
            </a:r>
          </a:p>
          <a:p>
            <a:r>
              <a:rPr lang="en-US" dirty="0"/>
              <a:t>Joystick</a:t>
            </a:r>
          </a:p>
          <a:p>
            <a:pPr lvl="1"/>
            <a:r>
              <a:rPr lang="en-US" dirty="0"/>
              <a:t>Only one!</a:t>
            </a:r>
          </a:p>
          <a:p>
            <a:r>
              <a:rPr lang="en-US" dirty="0"/>
              <a:t>Start, Select, Home</a:t>
            </a:r>
          </a:p>
        </p:txBody>
      </p:sp>
      <p:sp>
        <p:nvSpPr>
          <p:cNvPr id="4" name="Text Placeholder 5">
            <a:extLst>
              <a:ext uri="{FF2B5EF4-FFF2-40B4-BE49-F238E27FC236}">
                <a16:creationId xmlns:a16="http://schemas.microsoft.com/office/drawing/2014/main" id="{0B25FF76-F01C-42AB-8A04-EB23E2A46EA7}"/>
              </a:ext>
            </a:extLst>
          </p:cNvPr>
          <p:cNvSpPr txBox="1">
            <a:spLocks/>
          </p:cNvSpPr>
          <p:nvPr/>
        </p:nvSpPr>
        <p:spPr>
          <a:xfrm>
            <a:off x="814728" y="2174875"/>
            <a:ext cx="5189857" cy="576262"/>
          </a:xfrm>
          <a:prstGeom prst="rect">
            <a:avLst/>
          </a:prstGeom>
        </p:spPr>
        <p:txBody>
          <a:bodyPr anchor="ct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2000" dirty="0">
                <a:solidFill>
                  <a:schemeClr val="accent2"/>
                </a:solidFill>
              </a:rPr>
              <a:t>What’s familiar?</a:t>
            </a:r>
          </a:p>
        </p:txBody>
      </p:sp>
      <p:sp>
        <p:nvSpPr>
          <p:cNvPr id="5" name="Text Placeholder 6">
            <a:extLst>
              <a:ext uri="{FF2B5EF4-FFF2-40B4-BE49-F238E27FC236}">
                <a16:creationId xmlns:a16="http://schemas.microsoft.com/office/drawing/2014/main" id="{36384EFF-4160-45E5-BE3F-FDACF168C882}"/>
              </a:ext>
            </a:extLst>
          </p:cNvPr>
          <p:cNvSpPr txBox="1">
            <a:spLocks/>
          </p:cNvSpPr>
          <p:nvPr/>
        </p:nvSpPr>
        <p:spPr>
          <a:xfrm>
            <a:off x="6187415" y="2174875"/>
            <a:ext cx="5194583" cy="576262"/>
          </a:xfrm>
          <a:prstGeom prst="rect">
            <a:avLst/>
          </a:prstGeom>
        </p:spPr>
        <p:txBody>
          <a:bodyPr anchor="ct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2000" dirty="0">
                <a:solidFill>
                  <a:schemeClr val="accent2"/>
                </a:solidFill>
              </a:rPr>
              <a:t>What’s new?</a:t>
            </a:r>
          </a:p>
        </p:txBody>
      </p:sp>
      <p:sp>
        <p:nvSpPr>
          <p:cNvPr id="6" name="Content Placeholder 8">
            <a:extLst>
              <a:ext uri="{FF2B5EF4-FFF2-40B4-BE49-F238E27FC236}">
                <a16:creationId xmlns:a16="http://schemas.microsoft.com/office/drawing/2014/main" id="{8169377A-AA4A-4D7D-9F5A-6E91C25BB0AD}"/>
              </a:ext>
            </a:extLst>
          </p:cNvPr>
          <p:cNvSpPr txBox="1">
            <a:spLocks/>
          </p:cNvSpPr>
          <p:nvPr/>
        </p:nvSpPr>
        <p:spPr>
          <a:xfrm>
            <a:off x="6187415" y="2751138"/>
            <a:ext cx="5194583" cy="3109913"/>
          </a:xfrm>
          <a:prstGeom prst="rect">
            <a:avLst/>
          </a:prstGeom>
        </p:spPr>
        <p:txBody>
          <a:bodyP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Trackpads</a:t>
            </a:r>
          </a:p>
          <a:p>
            <a:pPr lvl="1"/>
            <a:r>
              <a:rPr lang="en-US" dirty="0"/>
              <a:t>More accurate than a joystick, less accurate than a mouse</a:t>
            </a:r>
          </a:p>
          <a:p>
            <a:r>
              <a:rPr lang="en-US" dirty="0"/>
              <a:t>Rear paddles</a:t>
            </a:r>
          </a:p>
          <a:p>
            <a:r>
              <a:rPr lang="en-US" dirty="0"/>
              <a:t>Dual-stage triggers</a:t>
            </a:r>
          </a:p>
          <a:p>
            <a:r>
              <a:rPr lang="en-US" dirty="0"/>
              <a:t>Gyroscope</a:t>
            </a:r>
          </a:p>
          <a:p>
            <a:pPr lvl="1"/>
            <a:r>
              <a:rPr lang="en-US" dirty="0"/>
              <a:t>Enables another layer of accuracy</a:t>
            </a:r>
          </a:p>
          <a:p>
            <a:pPr lvl="1"/>
            <a:r>
              <a:rPr lang="en-US" dirty="0"/>
              <a:t>Starting to gain more appeal</a:t>
            </a:r>
          </a:p>
        </p:txBody>
      </p:sp>
    </p:spTree>
    <p:extLst>
      <p:ext uri="{BB962C8B-B14F-4D97-AF65-F5344CB8AC3E}">
        <p14:creationId xmlns:p14="http://schemas.microsoft.com/office/powerpoint/2010/main" val="273706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Valve's Steam Controller">
            <a:extLst>
              <a:ext uri="{FF2B5EF4-FFF2-40B4-BE49-F238E27FC236}">
                <a16:creationId xmlns:a16="http://schemas.microsoft.com/office/drawing/2014/main" id="{961F030F-7229-4E66-82A2-8F7C1BAAF286}"/>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81896" y="1074181"/>
            <a:ext cx="3869404" cy="3867428"/>
          </a:xfrm>
          <a:prstGeom prst="roundRect">
            <a:avLst>
              <a:gd name="adj" fmla="val 3876"/>
            </a:avLst>
          </a:prstGeom>
          <a:ln>
            <a:noFill/>
          </a:ln>
          <a:effectLst/>
        </p:spPr>
      </p:pic>
      <p:pic>
        <p:nvPicPr>
          <p:cNvPr id="8" name="Content Placeholder 7" descr="The Sony PlayStation 4's DualShock 4 Controller">
            <a:extLst>
              <a:ext uri="{FF2B5EF4-FFF2-40B4-BE49-F238E27FC236}">
                <a16:creationId xmlns:a16="http://schemas.microsoft.com/office/drawing/2014/main" id="{48DD3883-43BD-419D-8F32-358F76A5F23B}"/>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8309616" y="1874180"/>
            <a:ext cx="3397325" cy="2267428"/>
          </a:xfrm>
          <a:prstGeom prst="roundRect">
            <a:avLst>
              <a:gd name="adj" fmla="val 3876"/>
            </a:avLst>
          </a:prstGeom>
          <a:ln>
            <a:noFill/>
          </a:ln>
          <a:effectLst/>
        </p:spPr>
      </p:pic>
      <p:pic>
        <p:nvPicPr>
          <p:cNvPr id="10" name="Picture 9" descr="Microsoft's Xbox One Controller">
            <a:extLst>
              <a:ext uri="{FF2B5EF4-FFF2-40B4-BE49-F238E27FC236}">
                <a16:creationId xmlns:a16="http://schemas.microsoft.com/office/drawing/2014/main" id="{F4B91010-FF8C-444F-A68C-3492CD3C64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91280" y="1844534"/>
            <a:ext cx="3397326" cy="2326720"/>
          </a:xfrm>
          <a:prstGeom prst="roundRect">
            <a:avLst>
              <a:gd name="adj" fmla="val 3876"/>
            </a:avLst>
          </a:prstGeom>
          <a:ln>
            <a:noFill/>
          </a:ln>
          <a:effectLst/>
        </p:spPr>
      </p:pic>
      <p:sp>
        <p:nvSpPr>
          <p:cNvPr id="21" name="Text Placeholder 5">
            <a:extLst>
              <a:ext uri="{FF2B5EF4-FFF2-40B4-BE49-F238E27FC236}">
                <a16:creationId xmlns:a16="http://schemas.microsoft.com/office/drawing/2014/main" id="{70393813-E407-4880-B504-2C1DA45E1603}"/>
              </a:ext>
            </a:extLst>
          </p:cNvPr>
          <p:cNvSpPr txBox="1">
            <a:spLocks/>
          </p:cNvSpPr>
          <p:nvPr/>
        </p:nvSpPr>
        <p:spPr>
          <a:xfrm>
            <a:off x="602085" y="4905755"/>
            <a:ext cx="3029026" cy="576262"/>
          </a:xfrm>
          <a:prstGeom prst="rect">
            <a:avLst/>
          </a:prstGeom>
        </p:spPr>
        <p:txBody>
          <a:bodyPr anchor="ct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2000" dirty="0">
                <a:solidFill>
                  <a:schemeClr val="accent2"/>
                </a:solidFill>
              </a:rPr>
              <a:t>Steam Controller</a:t>
            </a:r>
          </a:p>
        </p:txBody>
      </p:sp>
      <p:sp>
        <p:nvSpPr>
          <p:cNvPr id="22" name="Text Placeholder 5">
            <a:extLst>
              <a:ext uri="{FF2B5EF4-FFF2-40B4-BE49-F238E27FC236}">
                <a16:creationId xmlns:a16="http://schemas.microsoft.com/office/drawing/2014/main" id="{335B19DE-848C-4895-946A-C9A0BD268EC6}"/>
              </a:ext>
            </a:extLst>
          </p:cNvPr>
          <p:cNvSpPr txBox="1">
            <a:spLocks/>
          </p:cNvSpPr>
          <p:nvPr/>
        </p:nvSpPr>
        <p:spPr>
          <a:xfrm>
            <a:off x="4575430" y="4905755"/>
            <a:ext cx="3029026" cy="576262"/>
          </a:xfrm>
          <a:prstGeom prst="rect">
            <a:avLst/>
          </a:prstGeom>
        </p:spPr>
        <p:txBody>
          <a:bodyPr anchor="ct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2000" dirty="0">
                <a:solidFill>
                  <a:schemeClr val="accent2"/>
                </a:solidFill>
              </a:rPr>
              <a:t>Xbox One Controller</a:t>
            </a:r>
          </a:p>
        </p:txBody>
      </p:sp>
      <p:sp>
        <p:nvSpPr>
          <p:cNvPr id="23" name="Text Placeholder 5">
            <a:extLst>
              <a:ext uri="{FF2B5EF4-FFF2-40B4-BE49-F238E27FC236}">
                <a16:creationId xmlns:a16="http://schemas.microsoft.com/office/drawing/2014/main" id="{74BEDAAF-799F-4228-860B-8B17F6AF2815}"/>
              </a:ext>
            </a:extLst>
          </p:cNvPr>
          <p:cNvSpPr txBox="1">
            <a:spLocks/>
          </p:cNvSpPr>
          <p:nvPr/>
        </p:nvSpPr>
        <p:spPr>
          <a:xfrm>
            <a:off x="8493765" y="4905755"/>
            <a:ext cx="3029026" cy="576262"/>
          </a:xfrm>
          <a:prstGeom prst="rect">
            <a:avLst/>
          </a:prstGeom>
        </p:spPr>
        <p:txBody>
          <a:bodyPr anchor="ct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2000" dirty="0">
                <a:solidFill>
                  <a:schemeClr val="accent2"/>
                </a:solidFill>
              </a:rPr>
              <a:t>DualShock 4</a:t>
            </a:r>
          </a:p>
        </p:txBody>
      </p:sp>
    </p:spTree>
    <p:extLst>
      <p:ext uri="{BB962C8B-B14F-4D97-AF65-F5344CB8AC3E}">
        <p14:creationId xmlns:p14="http://schemas.microsoft.com/office/powerpoint/2010/main" val="146911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7">
            <a:extLst>
              <a:ext uri="{FF2B5EF4-FFF2-40B4-BE49-F238E27FC236}">
                <a16:creationId xmlns:a16="http://schemas.microsoft.com/office/drawing/2014/main" id="{EAA00853-C6B5-4EF6-AE2E-75BDCC0E72BE}"/>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21" y="11"/>
            <a:ext cx="12191978" cy="6857988"/>
          </a:xfrm>
          <a:prstGeom prst="rect">
            <a:avLst/>
          </a:prstGeom>
        </p:spPr>
      </p:pic>
      <p:sp>
        <p:nvSpPr>
          <p:cNvPr id="2" name="Title 1">
            <a:extLst>
              <a:ext uri="{FF2B5EF4-FFF2-40B4-BE49-F238E27FC236}">
                <a16:creationId xmlns:a16="http://schemas.microsoft.com/office/drawing/2014/main" id="{05359F25-37A1-4CEA-92E2-1123F0FF2B12}"/>
              </a:ext>
            </a:extLst>
          </p:cNvPr>
          <p:cNvSpPr txBox="1">
            <a:spLocks/>
          </p:cNvSpPr>
          <p:nvPr/>
        </p:nvSpPr>
        <p:spPr>
          <a:xfrm>
            <a:off x="810000" y="447188"/>
            <a:ext cx="10571998" cy="970450"/>
          </a:xfrm>
          <a:prstGeom prst="rect">
            <a:avLst/>
          </a:prstGeom>
        </p:spPr>
        <p:txBody>
          <a:bodyPr anchor="b">
            <a:normAutofit/>
          </a:bodyPr>
          <a:lstStyle>
            <a:lvl1pPr algn="l" defTabSz="457200" rtl="0" eaLnBrk="1" latinLnBrk="0" hangingPunct="1">
              <a:spcBef>
                <a:spcPct val="0"/>
              </a:spcBef>
              <a:buNone/>
              <a:defRPr sz="4000" b="1" kern="1200">
                <a:solidFill>
                  <a:schemeClr val="accent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Software</a:t>
            </a:r>
          </a:p>
        </p:txBody>
      </p:sp>
      <p:sp>
        <p:nvSpPr>
          <p:cNvPr id="8" name="Content Placeholder 7">
            <a:extLst>
              <a:ext uri="{FF2B5EF4-FFF2-40B4-BE49-F238E27FC236}">
                <a16:creationId xmlns:a16="http://schemas.microsoft.com/office/drawing/2014/main" id="{BE3D440D-910D-4F93-B7C7-E561444D9959}"/>
              </a:ext>
            </a:extLst>
          </p:cNvPr>
          <p:cNvSpPr txBox="1">
            <a:spLocks/>
          </p:cNvSpPr>
          <p:nvPr/>
        </p:nvSpPr>
        <p:spPr>
          <a:xfrm>
            <a:off x="814728" y="1864816"/>
            <a:ext cx="10567269" cy="3996236"/>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4"/>
              </a:buClr>
              <a:buFont typeface="Arial" panose="020B0604020202020204" pitchFamily="34" charset="0"/>
              <a:buChar char="•"/>
              <a:defRPr sz="1600" kern="1200">
                <a:solidFill>
                  <a:schemeClr val="tx1">
                    <a:lumMod val="7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4"/>
              </a:buClr>
              <a:buFont typeface="Arial" panose="020B0604020202020204" pitchFamily="34" charset="0"/>
              <a:buChar char="•"/>
              <a:defRPr sz="1400" kern="1200">
                <a:solidFill>
                  <a:schemeClr val="tx1">
                    <a:lumMod val="7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4"/>
              </a:buClr>
              <a:buFont typeface="Arial" panose="020B0604020202020204" pitchFamily="34" charset="0"/>
              <a:buChar char="•"/>
              <a:defRPr sz="1200" kern="1200">
                <a:solidFill>
                  <a:schemeClr val="tx1">
                    <a:lumMod val="75000"/>
                  </a:schemeClr>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SteamInput API</a:t>
            </a:r>
          </a:p>
          <a:p>
            <a:pPr lvl="1"/>
            <a:r>
              <a:rPr lang="en-US" dirty="0"/>
              <a:t>Supports more than just the Steam Controller</a:t>
            </a:r>
          </a:p>
          <a:p>
            <a:pPr lvl="1"/>
            <a:r>
              <a:rPr lang="en-US" dirty="0"/>
              <a:t>Easily integrated into PC Games</a:t>
            </a:r>
          </a:p>
          <a:p>
            <a:r>
              <a:rPr lang="en-US" dirty="0"/>
              <a:t>Extensive customization suite</a:t>
            </a:r>
          </a:p>
          <a:p>
            <a:pPr lvl="1"/>
            <a:r>
              <a:rPr lang="en-US" dirty="0"/>
              <a:t>Required to get an ideal experience</a:t>
            </a:r>
          </a:p>
          <a:p>
            <a:pPr lvl="1"/>
            <a:r>
              <a:rPr lang="en-US" dirty="0"/>
              <a:t>Confusing interface</a:t>
            </a:r>
          </a:p>
        </p:txBody>
      </p:sp>
    </p:spTree>
    <p:extLst>
      <p:ext uri="{BB962C8B-B14F-4D97-AF65-F5344CB8AC3E}">
        <p14:creationId xmlns:p14="http://schemas.microsoft.com/office/powerpoint/2010/main" val="3820720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498A-B02F-4747-9002-E452069D0002}"/>
              </a:ext>
            </a:extLst>
          </p:cNvPr>
          <p:cNvSpPr>
            <a:spLocks noGrp="1"/>
          </p:cNvSpPr>
          <p:nvPr>
            <p:ph type="title"/>
          </p:nvPr>
        </p:nvSpPr>
        <p:spPr/>
        <p:txBody>
          <a:bodyPr anchor="ctr"/>
          <a:lstStyle/>
          <a:p>
            <a:r>
              <a:rPr lang="en-US" sz="2800" dirty="0"/>
              <a:t>“…it looks similar and performs the same function, but remains an overhaul so jarringly different it requires weeks or months of training to fully master.”</a:t>
            </a:r>
          </a:p>
        </p:txBody>
      </p:sp>
      <p:sp>
        <p:nvSpPr>
          <p:cNvPr id="3" name="Text Placeholder 2">
            <a:extLst>
              <a:ext uri="{FF2B5EF4-FFF2-40B4-BE49-F238E27FC236}">
                <a16:creationId xmlns:a16="http://schemas.microsoft.com/office/drawing/2014/main" id="{18450C8C-6A77-40F0-A585-46AE5E0B4E8C}"/>
              </a:ext>
            </a:extLst>
          </p:cNvPr>
          <p:cNvSpPr>
            <a:spLocks noGrp="1"/>
          </p:cNvSpPr>
          <p:nvPr>
            <p:ph type="body" idx="1"/>
          </p:nvPr>
        </p:nvSpPr>
        <p:spPr/>
        <p:txBody>
          <a:bodyPr/>
          <a:lstStyle/>
          <a:p>
            <a:r>
              <a:rPr lang="en-US" dirty="0"/>
              <a:t>Sean Buckley, </a:t>
            </a:r>
            <a:r>
              <a:rPr lang="en-US" dirty="0" err="1"/>
              <a:t>Engadget</a:t>
            </a:r>
            <a:endParaRPr lang="en-US" dirty="0"/>
          </a:p>
        </p:txBody>
      </p:sp>
      <p:sp>
        <p:nvSpPr>
          <p:cNvPr id="4" name="Text Placeholder 3">
            <a:extLst>
              <a:ext uri="{FF2B5EF4-FFF2-40B4-BE49-F238E27FC236}">
                <a16:creationId xmlns:a16="http://schemas.microsoft.com/office/drawing/2014/main" id="{2E0CF21E-2EF5-432F-B4BB-FFCD3D2D75E5}"/>
              </a:ext>
            </a:extLst>
          </p:cNvPr>
          <p:cNvSpPr>
            <a:spLocks noGrp="1"/>
          </p:cNvSpPr>
          <p:nvPr>
            <p:ph type="body" sz="quarter" idx="16"/>
          </p:nvPr>
        </p:nvSpPr>
        <p:spPr>
          <a:xfrm>
            <a:off x="7574642" y="1081456"/>
            <a:ext cx="3810001" cy="4075465"/>
          </a:xfrm>
        </p:spPr>
        <p:txBody>
          <a:bodyPr/>
          <a:lstStyle/>
          <a:p>
            <a:r>
              <a:rPr lang="en-US" dirty="0"/>
              <a:t>A tech reviewer reflects on the process of “learning” the Steam Controller briefly after its release in 2015.</a:t>
            </a:r>
          </a:p>
          <a:p>
            <a:endParaRPr lang="en-US" dirty="0"/>
          </a:p>
          <a:p>
            <a:r>
              <a:rPr lang="en-US" dirty="0"/>
              <a:t>Such a process is simply too much to ask of the average consumer, but it enables the previously impossible – playing PC-exclusive games from the couch being the prime example.</a:t>
            </a:r>
          </a:p>
        </p:txBody>
      </p:sp>
    </p:spTree>
    <p:extLst>
      <p:ext uri="{BB962C8B-B14F-4D97-AF65-F5344CB8AC3E}">
        <p14:creationId xmlns:p14="http://schemas.microsoft.com/office/powerpoint/2010/main" val="218493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5E54-4959-43E8-BD77-9F85B1F59629}"/>
              </a:ext>
            </a:extLst>
          </p:cNvPr>
          <p:cNvSpPr>
            <a:spLocks noGrp="1"/>
          </p:cNvSpPr>
          <p:nvPr>
            <p:ph type="title"/>
          </p:nvPr>
        </p:nvSpPr>
        <p:spPr/>
        <p:txBody>
          <a:bodyPr/>
          <a:lstStyle/>
          <a:p>
            <a:r>
              <a:rPr lang="en-US" dirty="0"/>
              <a:t>Reception</a:t>
            </a:r>
          </a:p>
        </p:txBody>
      </p:sp>
      <p:sp>
        <p:nvSpPr>
          <p:cNvPr id="3" name="Content Placeholder 2">
            <a:extLst>
              <a:ext uri="{FF2B5EF4-FFF2-40B4-BE49-F238E27FC236}">
                <a16:creationId xmlns:a16="http://schemas.microsoft.com/office/drawing/2014/main" id="{546390F7-4B34-4FC7-862E-FC4FF8E1F4C0}"/>
              </a:ext>
            </a:extLst>
          </p:cNvPr>
          <p:cNvSpPr>
            <a:spLocks noGrp="1"/>
          </p:cNvSpPr>
          <p:nvPr>
            <p:ph idx="1"/>
          </p:nvPr>
        </p:nvSpPr>
        <p:spPr/>
        <p:txBody>
          <a:bodyPr/>
          <a:lstStyle/>
          <a:p>
            <a:r>
              <a:rPr lang="en-US" dirty="0"/>
              <a:t>Most people expected a traditional gamepad</a:t>
            </a:r>
          </a:p>
          <a:p>
            <a:pPr lvl="1"/>
            <a:r>
              <a:rPr lang="en-US" dirty="0"/>
              <a:t>Doesn’t necessarily replace the old forms of input</a:t>
            </a:r>
          </a:p>
          <a:p>
            <a:pPr lvl="1"/>
            <a:r>
              <a:rPr lang="en-US" dirty="0"/>
              <a:t>People were mad when they realized how much effort it took to set up for each game</a:t>
            </a:r>
          </a:p>
          <a:p>
            <a:r>
              <a:rPr lang="en-US" dirty="0"/>
              <a:t>Purists argued against using anything but a mouse for games where accuracy is needed</a:t>
            </a:r>
          </a:p>
          <a:p>
            <a:r>
              <a:rPr lang="en-US" dirty="0"/>
              <a:t>Some embraced its versatility</a:t>
            </a:r>
          </a:p>
          <a:p>
            <a:pPr lvl="1"/>
            <a:r>
              <a:rPr lang="en-US" dirty="0"/>
              <a:t>It takes time to get used to</a:t>
            </a:r>
          </a:p>
        </p:txBody>
      </p:sp>
    </p:spTree>
    <p:extLst>
      <p:ext uri="{BB962C8B-B14F-4D97-AF65-F5344CB8AC3E}">
        <p14:creationId xmlns:p14="http://schemas.microsoft.com/office/powerpoint/2010/main" val="206320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7D61-03E9-4145-B6AF-043172D49104}"/>
              </a:ext>
            </a:extLst>
          </p:cNvPr>
          <p:cNvSpPr>
            <a:spLocks noGrp="1"/>
          </p:cNvSpPr>
          <p:nvPr>
            <p:ph type="title"/>
          </p:nvPr>
        </p:nvSpPr>
        <p:spPr/>
        <p:txBody>
          <a:bodyPr/>
          <a:lstStyle/>
          <a:p>
            <a:r>
              <a:rPr lang="en-US" dirty="0"/>
              <a:t>Legacy</a:t>
            </a:r>
          </a:p>
        </p:txBody>
      </p:sp>
      <p:sp>
        <p:nvSpPr>
          <p:cNvPr id="3" name="Content Placeholder 2">
            <a:extLst>
              <a:ext uri="{FF2B5EF4-FFF2-40B4-BE49-F238E27FC236}">
                <a16:creationId xmlns:a16="http://schemas.microsoft.com/office/drawing/2014/main" id="{E429BD9A-216D-4BEE-BC56-60627221047E}"/>
              </a:ext>
            </a:extLst>
          </p:cNvPr>
          <p:cNvSpPr>
            <a:spLocks noGrp="1"/>
          </p:cNvSpPr>
          <p:nvPr>
            <p:ph idx="1"/>
          </p:nvPr>
        </p:nvSpPr>
        <p:spPr/>
        <p:txBody>
          <a:bodyPr/>
          <a:lstStyle/>
          <a:p>
            <a:r>
              <a:rPr lang="en-US" dirty="0"/>
              <a:t>Decent sales over time</a:t>
            </a:r>
          </a:p>
          <a:p>
            <a:r>
              <a:rPr lang="en-US" dirty="0"/>
              <a:t>Owned by less than 3% of Steam users</a:t>
            </a:r>
          </a:p>
          <a:p>
            <a:pPr lvl="1"/>
            <a:r>
              <a:rPr lang="en-US" dirty="0"/>
              <a:t>27.2 million Xbox 360 controller owners</a:t>
            </a:r>
          </a:p>
          <a:p>
            <a:pPr lvl="1"/>
            <a:r>
              <a:rPr lang="en-US" dirty="0"/>
              <a:t>11.5 million Xbox One controller owners</a:t>
            </a:r>
          </a:p>
          <a:p>
            <a:pPr lvl="1"/>
            <a:r>
              <a:rPr lang="en-US" dirty="0"/>
              <a:t>19.7 million other controller owners (DualShock 4, DualShock 3, Switch Pro, DualShock 2, Flight sticks, Gamecube, etc.)</a:t>
            </a:r>
          </a:p>
          <a:p>
            <a:pPr lvl="1"/>
            <a:r>
              <a:rPr lang="en-US" dirty="0"/>
              <a:t>1.3 million Steam Controller owners</a:t>
            </a:r>
          </a:p>
          <a:p>
            <a:r>
              <a:rPr lang="en-US" dirty="0"/>
              <a:t>Loyal fanbase</a:t>
            </a:r>
          </a:p>
        </p:txBody>
      </p:sp>
    </p:spTree>
    <p:extLst>
      <p:ext uri="{BB962C8B-B14F-4D97-AF65-F5344CB8AC3E}">
        <p14:creationId xmlns:p14="http://schemas.microsoft.com/office/powerpoint/2010/main" val="54616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11F7-2558-42C4-A22F-EC56AD23581A}"/>
              </a:ext>
            </a:extLst>
          </p:cNvPr>
          <p:cNvSpPr>
            <a:spLocks noGrp="1"/>
          </p:cNvSpPr>
          <p:nvPr>
            <p:ph type="title"/>
          </p:nvPr>
        </p:nvSpPr>
        <p:spPr/>
        <p:txBody>
          <a:bodyPr anchor="ctr"/>
          <a:lstStyle/>
          <a:p>
            <a:r>
              <a:rPr lang="en-US" sz="2800" dirty="0"/>
              <a:t>“</a:t>
            </a:r>
            <a:r>
              <a:rPr lang="en-US" sz="2800" b="0" dirty="0"/>
              <a:t>The Steam Controller is an amazing evolution in game control, but far too many gamers will never know. And all because change is hard.”</a:t>
            </a:r>
            <a:endParaRPr lang="en-US" sz="2800" dirty="0"/>
          </a:p>
        </p:txBody>
      </p:sp>
      <p:sp>
        <p:nvSpPr>
          <p:cNvPr id="3" name="Text Placeholder 2">
            <a:extLst>
              <a:ext uri="{FF2B5EF4-FFF2-40B4-BE49-F238E27FC236}">
                <a16:creationId xmlns:a16="http://schemas.microsoft.com/office/drawing/2014/main" id="{196191A4-0169-471E-B7D6-E86F65145DEE}"/>
              </a:ext>
            </a:extLst>
          </p:cNvPr>
          <p:cNvSpPr>
            <a:spLocks noGrp="1"/>
          </p:cNvSpPr>
          <p:nvPr>
            <p:ph type="body" idx="1"/>
          </p:nvPr>
        </p:nvSpPr>
        <p:spPr/>
        <p:txBody>
          <a:bodyPr/>
          <a:lstStyle/>
          <a:p>
            <a:r>
              <a:rPr lang="en-US" dirty="0"/>
              <a:t>Sean Buckley, </a:t>
            </a:r>
            <a:r>
              <a:rPr lang="en-US" dirty="0" err="1"/>
              <a:t>Engadget</a:t>
            </a:r>
            <a:endParaRPr lang="en-US" dirty="0"/>
          </a:p>
        </p:txBody>
      </p:sp>
      <p:sp>
        <p:nvSpPr>
          <p:cNvPr id="5" name="Text Placeholder 3">
            <a:extLst>
              <a:ext uri="{FF2B5EF4-FFF2-40B4-BE49-F238E27FC236}">
                <a16:creationId xmlns:a16="http://schemas.microsoft.com/office/drawing/2014/main" id="{66F2FD5B-7AF9-415E-B77A-DBCB11B0FC90}"/>
              </a:ext>
            </a:extLst>
          </p:cNvPr>
          <p:cNvSpPr>
            <a:spLocks noGrp="1"/>
          </p:cNvSpPr>
          <p:nvPr>
            <p:ph type="body" sz="quarter" idx="16"/>
          </p:nvPr>
        </p:nvSpPr>
        <p:spPr>
          <a:xfrm>
            <a:off x="7574642" y="1081456"/>
            <a:ext cx="3810001" cy="4075465"/>
          </a:xfrm>
        </p:spPr>
        <p:txBody>
          <a:bodyPr/>
          <a:lstStyle/>
          <a:p>
            <a:r>
              <a:rPr lang="en-US" dirty="0"/>
              <a:t>This demonstrates the failure of the Steam Controller perfectly.</a:t>
            </a:r>
          </a:p>
          <a:p>
            <a:endParaRPr lang="en-US" dirty="0"/>
          </a:p>
          <a:p>
            <a:r>
              <a:rPr lang="en-US" dirty="0"/>
              <a:t>No gamer wants to adapt to such a radically new control scheme, but they’re really missing out.</a:t>
            </a:r>
          </a:p>
        </p:txBody>
      </p:sp>
    </p:spTree>
    <p:extLst>
      <p:ext uri="{BB962C8B-B14F-4D97-AF65-F5344CB8AC3E}">
        <p14:creationId xmlns:p14="http://schemas.microsoft.com/office/powerpoint/2010/main" val="2836280440"/>
      </p:ext>
    </p:extLst>
  </p:cSld>
  <p:clrMapOvr>
    <a:masterClrMapping/>
  </p:clrMapOvr>
</p:sld>
</file>

<file path=ppt/theme/theme1.xml><?xml version="1.0" encoding="utf-8"?>
<a:theme xmlns:a="http://schemas.openxmlformats.org/drawingml/2006/main" name="Quotable">
  <a:themeElements>
    <a:clrScheme name="Steam">
      <a:dk1>
        <a:srgbClr val="171717"/>
      </a:dk1>
      <a:lt1>
        <a:srgbClr val="EEEEEE"/>
      </a:lt1>
      <a:dk2>
        <a:srgbClr val="1B2838"/>
      </a:dk2>
      <a:lt2>
        <a:srgbClr val="377096"/>
      </a:lt2>
      <a:accent1>
        <a:srgbClr val="171A21"/>
      </a:accent1>
      <a:accent2>
        <a:srgbClr val="A4D007"/>
      </a:accent2>
      <a:accent3>
        <a:srgbClr val="4C6B22"/>
      </a:accent3>
      <a:accent4>
        <a:srgbClr val="66C0F4"/>
      </a:accent4>
      <a:accent5>
        <a:srgbClr val="377096"/>
      </a:accent5>
      <a:accent6>
        <a:srgbClr val="BF53FE"/>
      </a:accent6>
      <a:hlink>
        <a:srgbClr val="66C0F4"/>
      </a:hlink>
      <a:folHlink>
        <a:srgbClr val="66C0F4"/>
      </a:folHlink>
    </a:clrScheme>
    <a:fontScheme name="Steam">
      <a:majorFont>
        <a:latin typeface="Motiva Sans"/>
        <a:ea typeface=""/>
        <a:cs typeface=""/>
      </a:majorFont>
      <a:minorFont>
        <a:latin typeface="Motiva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2365</Words>
  <Application>Microsoft Office PowerPoint</Application>
  <PresentationFormat>Widescreen</PresentationFormat>
  <Paragraphs>107</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Motiva Sans</vt:lpstr>
      <vt:lpstr>Arial</vt:lpstr>
      <vt:lpstr>Wingdings 2</vt:lpstr>
      <vt:lpstr>Quotable</vt:lpstr>
      <vt:lpstr>Peripheral Thinking – The Valve Steam Controller</vt:lpstr>
      <vt:lpstr>The Steam Controller</vt:lpstr>
      <vt:lpstr>PowerPoint Presentation</vt:lpstr>
      <vt:lpstr>PowerPoint Presentation</vt:lpstr>
      <vt:lpstr>PowerPoint Presentation</vt:lpstr>
      <vt:lpstr>“…it looks similar and performs the same function, but remains an overhaul so jarringly different it requires weeks or months of training to fully master.”</vt:lpstr>
      <vt:lpstr>Reception</vt:lpstr>
      <vt:lpstr>Legacy</vt:lpstr>
      <vt:lpstr>“The Steam Controller is an amazing evolution in game control, but far too many gamers will never know. And all because change is hard.”</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Peripheral Thinking – The Valve Steam Controller</dc:title>
  <dc:creator>Jonah Venglarcik</dc:creator>
  <cp:lastModifiedBy>Jonah Venglarcik</cp:lastModifiedBy>
  <cp:revision>114</cp:revision>
  <dcterms:created xsi:type="dcterms:W3CDTF">2019-10-04T08:21:16Z</dcterms:created>
  <dcterms:modified xsi:type="dcterms:W3CDTF">2020-10-11T19:01:20Z</dcterms:modified>
</cp:coreProperties>
</file>